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94" r:id="rId2"/>
    <p:sldId id="306" r:id="rId3"/>
    <p:sldId id="258" r:id="rId4"/>
    <p:sldId id="869" r:id="rId5"/>
    <p:sldId id="837" r:id="rId6"/>
    <p:sldId id="858" r:id="rId7"/>
    <p:sldId id="832" r:id="rId8"/>
    <p:sldId id="835" r:id="rId9"/>
    <p:sldId id="872" r:id="rId10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9EE0FE"/>
    <a:srgbClr val="D0D8E8"/>
    <a:srgbClr val="ADD1FD"/>
    <a:srgbClr val="A3B2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90" autoAdjust="0"/>
    <p:restoredTop sz="94660"/>
  </p:normalViewPr>
  <p:slideViewPr>
    <p:cSldViewPr>
      <p:cViewPr varScale="1">
        <p:scale>
          <a:sx n="77" d="100"/>
          <a:sy n="77" d="100"/>
        </p:scale>
        <p:origin x="20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18830" cy="493315"/>
          </a:xfrm>
          <a:prstGeom prst="rect">
            <a:avLst/>
          </a:prstGeom>
        </p:spPr>
        <p:txBody>
          <a:bodyPr vert="horz" lIns="90741" tIns="45370" rIns="90741" bIns="4537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6" y="2"/>
            <a:ext cx="2918830" cy="493315"/>
          </a:xfrm>
          <a:prstGeom prst="rect">
            <a:avLst/>
          </a:prstGeom>
        </p:spPr>
        <p:txBody>
          <a:bodyPr vert="horz" lIns="90741" tIns="45370" rIns="90741" bIns="45370" rtlCol="0"/>
          <a:lstStyle>
            <a:lvl1pPr algn="r">
              <a:defRPr sz="1200"/>
            </a:lvl1pPr>
          </a:lstStyle>
          <a:p>
            <a:fld id="{91B63E80-F3C1-40E1-ADE6-7667B802929F}" type="datetimeFigureOut">
              <a:rPr lang="ru-RU" smtClean="0"/>
              <a:pPr/>
              <a:t>29.11.2024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29187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41" tIns="45370" rIns="90741" bIns="4537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1"/>
          </a:xfrm>
          <a:prstGeom prst="rect">
            <a:avLst/>
          </a:prstGeom>
        </p:spPr>
        <p:txBody>
          <a:bodyPr vert="horz" lIns="90741" tIns="45370" rIns="90741" bIns="4537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371287"/>
            <a:ext cx="2918830" cy="493315"/>
          </a:xfrm>
          <a:prstGeom prst="rect">
            <a:avLst/>
          </a:prstGeom>
        </p:spPr>
        <p:txBody>
          <a:bodyPr vert="horz" lIns="90741" tIns="45370" rIns="90741" bIns="4537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6" y="9371287"/>
            <a:ext cx="2918830" cy="493315"/>
          </a:xfrm>
          <a:prstGeom prst="rect">
            <a:avLst/>
          </a:prstGeom>
        </p:spPr>
        <p:txBody>
          <a:bodyPr vert="horz" lIns="90741" tIns="45370" rIns="90741" bIns="45370" rtlCol="0" anchor="b"/>
          <a:lstStyle>
            <a:lvl1pPr algn="r">
              <a:defRPr sz="1200"/>
            </a:lvl1pPr>
          </a:lstStyle>
          <a:p>
            <a:fld id="{B67D8501-3B49-49BD-834F-769B3A01D1A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787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3154-E84C-41DF-B5DA-EC6BBDAF4A27}" type="datetime1">
              <a:rPr lang="ru-RU" smtClean="0"/>
              <a:pPr/>
              <a:t>29.11.2024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411B-D92D-4D4A-AE7C-DA3B657800A4}" type="datetime1">
              <a:rPr lang="ru-RU" smtClean="0"/>
              <a:pPr/>
              <a:t>29.11.2024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F3428-DA13-4CD4-A0C1-213CC02A17F0}" type="datetime1">
              <a:rPr lang="ru-RU" smtClean="0"/>
              <a:pPr/>
              <a:t>29.11.2024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B6EF6-91A9-45D4-90F2-6D7F1684EEAD}" type="datetime1">
              <a:rPr lang="ru-RU" smtClean="0"/>
              <a:pPr/>
              <a:t>29.11.2024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FB03-7E63-4E96-8E71-64D8AAAA05E5}" type="datetime1">
              <a:rPr lang="ru-RU" smtClean="0"/>
              <a:pPr/>
              <a:t>29.11.2024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10540-5065-4154-B575-25F045956217}" type="datetime1">
              <a:rPr lang="ru-RU" smtClean="0"/>
              <a:pPr/>
              <a:t>29.11.2024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19B64-BEA0-4646-B2DC-9848AD041FF0}" type="datetime1">
              <a:rPr lang="ru-RU" smtClean="0"/>
              <a:pPr/>
              <a:t>29.11.2024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D4C0B-81BA-44B0-9873-B784BFDAA5C9}" type="datetime1">
              <a:rPr lang="ru-RU" smtClean="0"/>
              <a:pPr/>
              <a:t>29.11.2024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3CF4-D6E8-4C91-A0C2-281C5183E81D}" type="datetime1">
              <a:rPr lang="ru-RU" smtClean="0"/>
              <a:pPr/>
              <a:t>29.11.2024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A916-F477-4046-8D7F-52FEE71D902C}" type="datetime1">
              <a:rPr lang="ru-RU" smtClean="0"/>
              <a:pPr/>
              <a:t>29.11.2024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3FF46-2893-462E-B2F1-225924908D8D}" type="datetime1">
              <a:rPr lang="ru-RU" smtClean="0"/>
              <a:pPr/>
              <a:t>29.11.2024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3BC51-48CD-4653-BB47-5F4125556576}" type="datetime1">
              <a:rPr lang="ru-RU" smtClean="0"/>
              <a:pPr/>
              <a:t>29.11.2024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115&#1096;&#1082;&#1086;&#1083;&#1072;.&#1088;&#1092;/%D0%B1%D0%B5%D1%80%D0%B5%D0%B6%D0%BB%D0%B8%D0%B2%D1%8B%D0%B5-%D1%82%D0%B5%D1%85%D0%BD%D0%BE%D0%BB%D0%BE%D0%B3%D0%B8%D0%B8.html" TargetMode="Externa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79609"/>
            <a:ext cx="6768752" cy="36004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pPr/>
              <a:t>1</a:t>
            </a:fld>
            <a:endParaRPr lang="ru-RU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690F5C-004C-42B9-B72F-B786C782DD2F}"/>
              </a:ext>
            </a:extLst>
          </p:cNvPr>
          <p:cNvSpPr txBox="1"/>
          <p:nvPr/>
        </p:nvSpPr>
        <p:spPr>
          <a:xfrm>
            <a:off x="843844" y="977313"/>
            <a:ext cx="7624018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«Средняя общеобразовательная школа № 115 г. Челябинска»</a:t>
            </a:r>
          </a:p>
          <a:p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D1909E-D425-4815-B6E0-8863093AA9F6}"/>
              </a:ext>
            </a:extLst>
          </p:cNvPr>
          <p:cNvSpPr txBox="1"/>
          <p:nvPr/>
        </p:nvSpPr>
        <p:spPr>
          <a:xfrm>
            <a:off x="323529" y="2381790"/>
            <a:ext cx="8452171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«Оптимизация процесса вовлечения в проектную деятельность обучающихся 8-9 классов для достижения метапредметных результатов, способствующих повышению эффективности своей деятельности в 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МБОУ 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«СОШ № 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115 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г. Челябинска»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6C5848D-E353-4493-B4C3-0DA0BB73400D}"/>
              </a:ext>
            </a:extLst>
          </p:cNvPr>
          <p:cNvSpPr txBox="1"/>
          <p:nvPr/>
        </p:nvSpPr>
        <p:spPr>
          <a:xfrm>
            <a:off x="2393467" y="6028689"/>
            <a:ext cx="399586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 - 2024</a:t>
            </a:r>
          </a:p>
        </p:txBody>
      </p:sp>
      <p:sp>
        <p:nvSpPr>
          <p:cNvPr id="18" name="TextBox 12"/>
          <p:cNvSpPr txBox="1">
            <a:spLocks noChangeArrowheads="1"/>
          </p:cNvSpPr>
          <p:nvPr/>
        </p:nvSpPr>
        <p:spPr bwMode="auto">
          <a:xfrm>
            <a:off x="3491880" y="5119688"/>
            <a:ext cx="533998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Пикатова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Н.Б.,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r"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«СОШ 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115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г. Челябинска»</a:t>
            </a:r>
          </a:p>
        </p:txBody>
      </p:sp>
      <p:pic>
        <p:nvPicPr>
          <p:cNvPr id="12" name="drawingObject1"/>
          <p:cNvPicPr/>
          <p:nvPr/>
        </p:nvPicPr>
        <p:blipFill>
          <a:blip r:embed="rId3" cstate="print"/>
          <a:stretch/>
        </p:blipFill>
        <p:spPr>
          <a:xfrm>
            <a:off x="182666" y="50848"/>
            <a:ext cx="720725" cy="9264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17441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669774"/>
            <a:ext cx="7880945" cy="6051701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2261134-B118-4814-910A-53FD1FCF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6436137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drawingObject1"/>
          <p:cNvPicPr/>
          <p:nvPr/>
        </p:nvPicPr>
        <p:blipFill>
          <a:blip r:embed="rId4" cstate="print"/>
          <a:stretch/>
        </p:blipFill>
        <p:spPr>
          <a:xfrm>
            <a:off x="134451" y="76416"/>
            <a:ext cx="720725" cy="9264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0944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17434" name="Прямоугольник 5"/>
          <p:cNvSpPr>
            <a:spLocks noChangeArrowheads="1"/>
          </p:cNvSpPr>
          <p:nvPr/>
        </p:nvSpPr>
        <p:spPr bwMode="auto">
          <a:xfrm>
            <a:off x="1907704" y="788577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Руководитель и команда проекта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84548" y="1412776"/>
            <a:ext cx="8402251" cy="46085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Руководитель проекта –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Мирошниченко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Екатерина Сергеевна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заместитель директора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заместитель директора</a:t>
            </a:r>
            <a:endParaRPr lang="ru-RU" sz="2800" dirty="0"/>
          </a:p>
          <a:p>
            <a:pPr marL="0" indent="0"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Команда проекта:</a:t>
            </a:r>
          </a:p>
          <a:p>
            <a:pPr fontAlgn="base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Захарова Анастасия Сергеевна, учитель географии;</a:t>
            </a:r>
          </a:p>
          <a:p>
            <a:pPr fontAlgn="base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Закирова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Любовь Александровна, учитель физики;</a:t>
            </a:r>
          </a:p>
          <a:p>
            <a:pPr fontAlgn="base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Парскова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Анна Павловна, учитель английского языка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  <a:p>
            <a:endParaRPr lang="ru-RU" sz="2800" dirty="0"/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259632" y="179609"/>
            <a:ext cx="6768752" cy="36004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5" name="drawingObject1"/>
          <p:cNvPicPr/>
          <p:nvPr/>
        </p:nvPicPr>
        <p:blipFill>
          <a:blip r:embed="rId3"/>
          <a:stretch/>
        </p:blipFill>
        <p:spPr>
          <a:xfrm>
            <a:off x="230182" y="49107"/>
            <a:ext cx="720725" cy="9264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208977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762245"/>
            <a:ext cx="8640960" cy="5686576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4</a:t>
            </a:fld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791" y="64488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259632" y="179609"/>
            <a:ext cx="6768752" cy="36004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1" name="drawingObject1"/>
          <p:cNvPicPr/>
          <p:nvPr/>
        </p:nvPicPr>
        <p:blipFill>
          <a:blip r:embed="rId4"/>
          <a:stretch/>
        </p:blipFill>
        <p:spPr>
          <a:xfrm>
            <a:off x="179512" y="63872"/>
            <a:ext cx="720725" cy="9264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255204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Выгнутая вправо стрелка 30"/>
          <p:cNvSpPr/>
          <p:nvPr/>
        </p:nvSpPr>
        <p:spPr>
          <a:xfrm>
            <a:off x="8100823" y="2479084"/>
            <a:ext cx="935673" cy="4270751"/>
          </a:xfrm>
          <a:prstGeom prst="curvedLef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Выгнутая влево стрелка 32"/>
          <p:cNvSpPr/>
          <p:nvPr/>
        </p:nvSpPr>
        <p:spPr>
          <a:xfrm>
            <a:off x="107504" y="2479083"/>
            <a:ext cx="864096" cy="4190277"/>
          </a:xfrm>
          <a:prstGeom prst="curved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0310" y="713693"/>
            <a:ext cx="8229600" cy="5483245"/>
          </a:xfrm>
        </p:spPr>
        <p:txBody>
          <a:bodyPr/>
          <a:lstStyle/>
          <a:p>
            <a:pPr>
              <a:buNone/>
            </a:pPr>
            <a:r>
              <a:rPr lang="ru-RU" sz="1600" b="1" dirty="0"/>
              <a:t>	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74868" y="1892420"/>
            <a:ext cx="8358143" cy="4124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КРИТЕРИИ по оцениванию личных качеств выпускника для эффективности своей деятельности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5384" y="2962886"/>
            <a:ext cx="8379192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ЧЕК –ЛИСТ администратора «Оптимизация процесса вовлечения в проектную деятельность обучающихся 8 – 9 классов  для </a:t>
            </a:r>
            <a:r>
              <a:rPr lang="ru-RU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достижения метапредметных результатов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выпускника, способствующих эффективности своей деятельности»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52454" y="5063071"/>
            <a:ext cx="8318902" cy="5760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Банк методического инструментария для школы по формированию бережливой личности: список рекомендуемой литературы для самообразования педагогов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42726" y="5734875"/>
            <a:ext cx="8318902" cy="4596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Банк апробированных эффективных методик по вопросам формирования бережливого мышления педагогов и обучающихся .</a:t>
            </a:r>
          </a:p>
        </p:txBody>
      </p:sp>
      <p:pic>
        <p:nvPicPr>
          <p:cNvPr id="15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885"/>
            <a:ext cx="592324" cy="761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76" y="21429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2928926" y="0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3027474" y="6147395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41%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385714" y="6442059"/>
            <a:ext cx="4572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вовлечение выпускников в проектную деятельность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15665" y="592367"/>
            <a:ext cx="835814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«Оптимизация процесса вовлечения в проектную деятельность обучающихся 8-9 классов для достижения метапредметных результатов, способствующих повышению эффективности своей деятельности в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МБОУ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«СОШ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№115 </a:t>
            </a:r>
            <a:r>
              <a:rPr lang="ru-RU" sz="1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г. Челябинска»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b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95384" y="3731806"/>
            <a:ext cx="8338889" cy="39167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ТЕТРАДЬ по организации проектной деятельности «Я формирую бережливое мышление»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081005" y="1486607"/>
            <a:ext cx="2945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проекте апробированы: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09576" y="4221267"/>
            <a:ext cx="8323435" cy="4417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 по организации проектной деятельности обучающихся 8-9 классов «Формируем бережливое мышление вместе» 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74868" y="2402693"/>
            <a:ext cx="8358143" cy="4374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 процесса достижения метапредметных результатов обучающихся 8-9 классов по эффективности своей деятельности в работе над проектом 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46DC5E1-AF4D-40F7-9A4B-D7F5B6B14028}"/>
              </a:ext>
            </a:extLst>
          </p:cNvPr>
          <p:cNvSpPr/>
          <p:nvPr/>
        </p:nvSpPr>
        <p:spPr>
          <a:xfrm>
            <a:off x="3567411" y="4621330"/>
            <a:ext cx="20319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проекте создан: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Скругленный прямоугольник 43"/>
          <p:cNvSpPr/>
          <p:nvPr/>
        </p:nvSpPr>
        <p:spPr>
          <a:xfrm>
            <a:off x="6166205" y="4535282"/>
            <a:ext cx="2782387" cy="39664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проекта</a:t>
            </a: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6228184" y="5132999"/>
            <a:ext cx="2728464" cy="771467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деятельности обучающихся по использованию инструментов бережливого производства  </a:t>
            </a:r>
            <a:endParaRPr lang="ru-RU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2060125" y="5389533"/>
            <a:ext cx="3508014" cy="43512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закрепленными наставляемыми </a:t>
            </a:r>
          </a:p>
          <a:p>
            <a:pPr algn="ctr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5" name="Picture 2" descr="https://flomaster.club/uploads/posts/2022-12/1672293046_flomaster-club-p-chelovechek-risunok-dlya-detei-pinterest-8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93" t="66596" r="1550" b="6403"/>
          <a:stretch/>
        </p:blipFill>
        <p:spPr bwMode="auto">
          <a:xfrm>
            <a:off x="1068096" y="760571"/>
            <a:ext cx="942942" cy="969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flomaster.club/uploads/posts/2022-12/1672293046_flomaster-club-p-chelovechek-risunok-dlya-detei-pinterest-8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38" t="4684" r="44073" b="64093"/>
          <a:stretch/>
        </p:blipFill>
        <p:spPr bwMode="auto">
          <a:xfrm>
            <a:off x="4737850" y="1898140"/>
            <a:ext cx="538785" cy="1077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с одним скругленным углом 8"/>
          <p:cNvSpPr/>
          <p:nvPr/>
        </p:nvSpPr>
        <p:spPr>
          <a:xfrm>
            <a:off x="750510" y="1852499"/>
            <a:ext cx="1728192" cy="192874"/>
          </a:xfrm>
          <a:prstGeom prst="round1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УПРАВЛЕНЕЦ</a:t>
            </a:r>
          </a:p>
        </p:txBody>
      </p:sp>
      <p:sp>
        <p:nvSpPr>
          <p:cNvPr id="10" name="Прямоугольник с одним скругленным углом 9"/>
          <p:cNvSpPr/>
          <p:nvPr/>
        </p:nvSpPr>
        <p:spPr>
          <a:xfrm>
            <a:off x="3781001" y="3003384"/>
            <a:ext cx="1728192" cy="192874"/>
          </a:xfrm>
          <a:prstGeom prst="round1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</a:t>
            </a:r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701687" y="4111552"/>
            <a:ext cx="1728192" cy="192874"/>
          </a:xfrm>
          <a:prstGeom prst="round1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ОБУЧАЮЩИЙСЯ</a:t>
            </a:r>
          </a:p>
        </p:txBody>
      </p:sp>
      <p:pic>
        <p:nvPicPr>
          <p:cNvPr id="12" name="Picture 4" descr="https://flomaster.club/uploads/posts/2022-12/1672293046_flomaster-club-p-chelovechek-risunok-dlya-detei-pinterest-8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55" t="68184" r="22527" b="6697"/>
          <a:stretch/>
        </p:blipFill>
        <p:spPr bwMode="auto">
          <a:xfrm>
            <a:off x="6543594" y="3048858"/>
            <a:ext cx="627470" cy="991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314639" y="2207245"/>
            <a:ext cx="2817201" cy="72013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процесса </a:t>
            </a:r>
            <a:r>
              <a:rPr lang="ru-RU" sz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достижения метапредметных результатов (эффективность деятельности)  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(маршрутный лист администрации)  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A6DAA447-8852-48FC-B34D-B3D4DBC95E62}"/>
              </a:ext>
            </a:extLst>
          </p:cNvPr>
          <p:cNvSpPr txBox="1">
            <a:spLocks/>
          </p:cNvSpPr>
          <p:nvPr/>
        </p:nvSpPr>
        <p:spPr>
          <a:xfrm>
            <a:off x="3131840" y="64970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1CAD2D00-2E32-44F1-9195-0482C5AE1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794" y="35512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75823BC2-FB12-47E6-82C8-06BB47B28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Овал 16"/>
          <p:cNvSpPr/>
          <p:nvPr/>
        </p:nvSpPr>
        <p:spPr>
          <a:xfrm>
            <a:off x="11431" y="1872119"/>
            <a:ext cx="515733" cy="488705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12612" y="3035390"/>
            <a:ext cx="2861448" cy="127767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системы  обмена методиками </a:t>
            </a:r>
            <a:r>
              <a:rPr lang="ru-RU" sz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достижения метапредметных результатов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обучающихся, способствующих повышению эффективности своей деятельности 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(банк методического инструментария)</a:t>
            </a:r>
          </a:p>
        </p:txBody>
      </p:sp>
      <p:sp>
        <p:nvSpPr>
          <p:cNvPr id="19" name="Овал 18"/>
          <p:cNvSpPr/>
          <p:nvPr/>
        </p:nvSpPr>
        <p:spPr>
          <a:xfrm>
            <a:off x="96677" y="3216549"/>
            <a:ext cx="515733" cy="488705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0" name="Стрелка вниз 19"/>
          <p:cNvSpPr/>
          <p:nvPr/>
        </p:nvSpPr>
        <p:spPr>
          <a:xfrm>
            <a:off x="2722196" y="2799271"/>
            <a:ext cx="576203" cy="289511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128592" y="485994"/>
            <a:ext cx="61792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 </a:t>
            </a:r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достижения метапредметных результатов обучающихся 8-9 классов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эффективности своей  деятельности в работе над проектом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702444" y="3358615"/>
            <a:ext cx="2441043" cy="74948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критериями оценки</a:t>
            </a:r>
            <a:r>
              <a:rPr lang="ru-RU" sz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метапредметных результатов (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 деятельности) </a:t>
            </a:r>
          </a:p>
        </p:txBody>
      </p:sp>
      <p:sp>
        <p:nvSpPr>
          <p:cNvPr id="23" name="Овал 22"/>
          <p:cNvSpPr/>
          <p:nvPr/>
        </p:nvSpPr>
        <p:spPr>
          <a:xfrm>
            <a:off x="3298399" y="3216549"/>
            <a:ext cx="515733" cy="488705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037593" y="4477785"/>
            <a:ext cx="3535750" cy="38166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инструментов бережливого производства </a:t>
            </a:r>
          </a:p>
        </p:txBody>
      </p:sp>
      <p:sp>
        <p:nvSpPr>
          <p:cNvPr id="25" name="Овал 24"/>
          <p:cNvSpPr/>
          <p:nvPr/>
        </p:nvSpPr>
        <p:spPr>
          <a:xfrm>
            <a:off x="1750735" y="4411858"/>
            <a:ext cx="391959" cy="369191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6" name="Стрелка вниз 25"/>
          <p:cNvSpPr/>
          <p:nvPr/>
        </p:nvSpPr>
        <p:spPr>
          <a:xfrm rot="16200000">
            <a:off x="3159558" y="3756313"/>
            <a:ext cx="576203" cy="509574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>
            <a:off x="4955238" y="4135777"/>
            <a:ext cx="577213" cy="335049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037593" y="4961786"/>
            <a:ext cx="3535750" cy="3508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шаблонов для обучающихся</a:t>
            </a:r>
          </a:p>
        </p:txBody>
      </p:sp>
      <p:sp>
        <p:nvSpPr>
          <p:cNvPr id="29" name="Овал 28"/>
          <p:cNvSpPr/>
          <p:nvPr/>
        </p:nvSpPr>
        <p:spPr>
          <a:xfrm>
            <a:off x="1750736" y="4925378"/>
            <a:ext cx="376378" cy="343537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3" name="Овал 32"/>
          <p:cNvSpPr/>
          <p:nvPr/>
        </p:nvSpPr>
        <p:spPr>
          <a:xfrm>
            <a:off x="1719072" y="5413248"/>
            <a:ext cx="406067" cy="344251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120338" y="6093296"/>
            <a:ext cx="2836310" cy="699734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Промежуточная оценка и самооценка </a:t>
            </a:r>
            <a:r>
              <a:rPr lang="ru-RU" sz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метапредметных результатов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обучающихся </a:t>
            </a:r>
            <a:r>
              <a:rPr lang="ru-RU" sz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(эффективность деятельности)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Стрелка вниз 34"/>
          <p:cNvSpPr/>
          <p:nvPr/>
        </p:nvSpPr>
        <p:spPr>
          <a:xfrm rot="16200000">
            <a:off x="5705253" y="6239967"/>
            <a:ext cx="344738" cy="618278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5893020" y="5733011"/>
            <a:ext cx="515733" cy="488705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38" name="Овал 37"/>
          <p:cNvSpPr/>
          <p:nvPr/>
        </p:nvSpPr>
        <p:spPr>
          <a:xfrm>
            <a:off x="5868145" y="5023988"/>
            <a:ext cx="576064" cy="48892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40" name="Стрелка вниз 39"/>
          <p:cNvSpPr/>
          <p:nvPr/>
        </p:nvSpPr>
        <p:spPr>
          <a:xfrm rot="10800000">
            <a:off x="8429879" y="5720392"/>
            <a:ext cx="513841" cy="358960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трелка вниз 44"/>
          <p:cNvSpPr/>
          <p:nvPr/>
        </p:nvSpPr>
        <p:spPr>
          <a:xfrm rot="10800000">
            <a:off x="8423116" y="4761796"/>
            <a:ext cx="513841" cy="358960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5849175" y="1534116"/>
            <a:ext cx="3107473" cy="119387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Контроль,  оценка, самооценка </a:t>
            </a:r>
            <a:r>
              <a:rPr lang="ru-RU" sz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достижения метапредметных результатов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обучающихся, способствующих повышению эффективности своей деятельности в рамках работы над проектом</a:t>
            </a:r>
          </a:p>
        </p:txBody>
      </p:sp>
      <p:sp>
        <p:nvSpPr>
          <p:cNvPr id="47" name="Овал 46"/>
          <p:cNvSpPr/>
          <p:nvPr/>
        </p:nvSpPr>
        <p:spPr>
          <a:xfrm>
            <a:off x="5265090" y="1604355"/>
            <a:ext cx="755613" cy="584045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48" name="Стрелка вниз 47"/>
          <p:cNvSpPr/>
          <p:nvPr/>
        </p:nvSpPr>
        <p:spPr>
          <a:xfrm rot="10800000">
            <a:off x="8423115" y="2740236"/>
            <a:ext cx="513842" cy="1781099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2065329" y="6371063"/>
            <a:ext cx="3508014" cy="38541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сводной формы по ведению проектной деятельности наставляемых </a:t>
            </a:r>
          </a:p>
          <a:p>
            <a:pPr algn="ctr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2065329" y="5917864"/>
            <a:ext cx="3535750" cy="3508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взаимодействия в наставнической паре</a:t>
            </a:r>
          </a:p>
        </p:txBody>
      </p:sp>
      <p:sp>
        <p:nvSpPr>
          <p:cNvPr id="51" name="Овал 50"/>
          <p:cNvSpPr/>
          <p:nvPr/>
        </p:nvSpPr>
        <p:spPr>
          <a:xfrm>
            <a:off x="1731516" y="5861920"/>
            <a:ext cx="391959" cy="369191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52" name="Овал 51"/>
          <p:cNvSpPr/>
          <p:nvPr/>
        </p:nvSpPr>
        <p:spPr>
          <a:xfrm>
            <a:off x="1715329" y="6362713"/>
            <a:ext cx="391959" cy="369191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53" name="Овал 52"/>
          <p:cNvSpPr/>
          <p:nvPr/>
        </p:nvSpPr>
        <p:spPr>
          <a:xfrm>
            <a:off x="5864047" y="4351990"/>
            <a:ext cx="576064" cy="48892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</a:p>
        </p:txBody>
      </p:sp>
      <p:sp>
        <p:nvSpPr>
          <p:cNvPr id="54" name="Стрелка вниз 53"/>
          <p:cNvSpPr/>
          <p:nvPr/>
        </p:nvSpPr>
        <p:spPr>
          <a:xfrm>
            <a:off x="5218221" y="4799397"/>
            <a:ext cx="382858" cy="300467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трелка вниз 54"/>
          <p:cNvSpPr/>
          <p:nvPr/>
        </p:nvSpPr>
        <p:spPr>
          <a:xfrm>
            <a:off x="5243844" y="5254272"/>
            <a:ext cx="406575" cy="217958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трелка вниз 55"/>
          <p:cNvSpPr/>
          <p:nvPr/>
        </p:nvSpPr>
        <p:spPr>
          <a:xfrm>
            <a:off x="5260038" y="5721524"/>
            <a:ext cx="394844" cy="255839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Стрелка вниз 56"/>
          <p:cNvSpPr/>
          <p:nvPr/>
        </p:nvSpPr>
        <p:spPr>
          <a:xfrm>
            <a:off x="5278276" y="6177083"/>
            <a:ext cx="379005" cy="230123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/>
          <a:srcRect l="24007" t="17800" r="51306" b="20026"/>
          <a:stretch/>
        </p:blipFill>
        <p:spPr>
          <a:xfrm>
            <a:off x="7500843" y="2814200"/>
            <a:ext cx="852564" cy="12077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 l="14035" t="15999" r="51248" b="9151"/>
          <a:stretch/>
        </p:blipFill>
        <p:spPr>
          <a:xfrm>
            <a:off x="3596547" y="1506152"/>
            <a:ext cx="921465" cy="133396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85639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79127BDC-69BC-483B-A275-75E0EC8835D9}"/>
              </a:ext>
            </a:extLst>
          </p:cNvPr>
          <p:cNvSpPr/>
          <p:nvPr/>
        </p:nvSpPr>
        <p:spPr>
          <a:xfrm>
            <a:off x="150559" y="5764058"/>
            <a:ext cx="6766736" cy="6952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B150AE4-4C67-4AE4-A017-AB0BE2D2A162}"/>
              </a:ext>
            </a:extLst>
          </p:cNvPr>
          <p:cNvSpPr/>
          <p:nvPr/>
        </p:nvSpPr>
        <p:spPr>
          <a:xfrm>
            <a:off x="150559" y="4075145"/>
            <a:ext cx="6784329" cy="4661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1C498CD-1212-4121-BA4B-8EAE62106210}"/>
              </a:ext>
            </a:extLst>
          </p:cNvPr>
          <p:cNvSpPr/>
          <p:nvPr/>
        </p:nvSpPr>
        <p:spPr>
          <a:xfrm>
            <a:off x="150560" y="1620238"/>
            <a:ext cx="6797704" cy="6549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42955" y="4635188"/>
            <a:ext cx="6783860" cy="101830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44797" y="2426880"/>
            <a:ext cx="6797703" cy="7218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50560" y="3247053"/>
            <a:ext cx="6791940" cy="7019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21" name="drawingObject1"/>
          <p:cNvPicPr/>
          <p:nvPr/>
        </p:nvPicPr>
        <p:blipFill>
          <a:blip r:embed="rId2" cstate="print"/>
          <a:stretch/>
        </p:blipFill>
        <p:spPr>
          <a:xfrm>
            <a:off x="150560" y="-3112"/>
            <a:ext cx="720725" cy="926465"/>
          </a:xfrm>
          <a:prstGeom prst="rect">
            <a:avLst/>
          </a:prstGeom>
          <a:noFill/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018" y="4601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Заголовок 1"/>
          <p:cNvSpPr txBox="1">
            <a:spLocks/>
          </p:cNvSpPr>
          <p:nvPr/>
        </p:nvSpPr>
        <p:spPr>
          <a:xfrm>
            <a:off x="1403509" y="100080"/>
            <a:ext cx="6768752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1025" y="2140634"/>
            <a:ext cx="677578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2.Устранен дефицит у заместителя директора (куратора) «Реализация бережливых технологий в системе образования».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3.Проведен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практико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ориентированный интенсив для педагогов школы.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5.Включены в план ВСОКО мероприятий по контролю за достижением метапредметных результатов обучающихся, способствующих повышению эффективности своей деятельности.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6.Организована проектная деятельность учащихся с использованием методических материалов.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98680" y="372533"/>
            <a:ext cx="8370979" cy="1210146"/>
          </a:xfrm>
        </p:spPr>
        <p:txBody>
          <a:bodyPr>
            <a:noAutofit/>
          </a:bodyPr>
          <a:lstStyle/>
          <a:p>
            <a:r>
              <a:rPr lang="ru-RU" sz="18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Маршрутный лист администрации </a:t>
            </a:r>
            <a:r>
              <a:rPr lang="ru-RU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«Оптимизация процесса вовлечения в проектную деятельность обучающихся 8-9 классов для достижения метапредметных результатов, способствующих повышению эффективности своей деятельности </a:t>
            </a:r>
            <a:br>
              <a:rPr lang="ru-RU" sz="1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МБОУ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«СОШ № 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115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г. Челябинска»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endParaRPr lang="ru-RU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134844-A187-4467-A073-474B6E856B26}"/>
              </a:ext>
            </a:extLst>
          </p:cNvPr>
          <p:cNvSpPr txBox="1"/>
          <p:nvPr/>
        </p:nvSpPr>
        <p:spPr>
          <a:xfrm>
            <a:off x="134416" y="1609124"/>
            <a:ext cx="6784328" cy="670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1.Изучен предлагаемый методический материал (Чек – лист, Алгоритм, Тетрадь, Стандарт)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13594DB-7270-4D50-AAFB-C85166EEBC02}"/>
              </a:ext>
            </a:extLst>
          </p:cNvPr>
          <p:cNvSpPr txBox="1"/>
          <p:nvPr/>
        </p:nvSpPr>
        <p:spPr>
          <a:xfrm>
            <a:off x="142955" y="4047331"/>
            <a:ext cx="67757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4. Определены наставнические пары по форме «учитель – ученик» 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14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id="{75823BC2-FB12-47E6-82C8-06BB47B28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A6DAA447-8852-48FC-B34D-B3D4DBC95E62}"/>
              </a:ext>
            </a:extLst>
          </p:cNvPr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1CAD2D00-2E32-44F1-9195-0482C5AE1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066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914132"/>
            <a:ext cx="4680520" cy="543915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220072" y="3937732"/>
            <a:ext cx="379848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https://www.115</a:t>
            </a:r>
            <a:r>
              <a:rPr lang="ru-RU" dirty="0" err="1">
                <a:hlinkClick r:id="rId5"/>
              </a:rPr>
              <a:t>школа.рф</a:t>
            </a:r>
            <a:r>
              <a:rPr lang="ru-RU" dirty="0">
                <a:hlinkClick r:id="rId5"/>
              </a:rPr>
              <a:t>/%</a:t>
            </a:r>
            <a:r>
              <a:rPr lang="en-US" dirty="0">
                <a:hlinkClick r:id="rId5"/>
              </a:rPr>
              <a:t>D0%B1%D0%B5%D1%80%D0%B5%D0%B6%D0%BB%D0%B8%D0%B2%D1%8B%D0%B5-%</a:t>
            </a:r>
            <a:r>
              <a:rPr lang="en-US" dirty="0" smtClean="0">
                <a:hlinkClick r:id="rId5"/>
              </a:rPr>
              <a:t>D1%82%D0%B5%D1%85%D0%BD%D0%BE%D0%BB%D0%BE%D0%B3%D0%B8%D0%B8.html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791930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79609"/>
            <a:ext cx="6768752" cy="36004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pPr/>
              <a:t>9</a:t>
            </a:fld>
            <a:endParaRPr lang="ru-RU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690F5C-004C-42B9-B72F-B786C782DD2F}"/>
              </a:ext>
            </a:extLst>
          </p:cNvPr>
          <p:cNvSpPr txBox="1"/>
          <p:nvPr/>
        </p:nvSpPr>
        <p:spPr>
          <a:xfrm>
            <a:off x="843844" y="977313"/>
            <a:ext cx="7624018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«Средняя общеобразовательная школа № 115 г. Челябинска»</a:t>
            </a:r>
          </a:p>
          <a:p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D1909E-D425-4815-B6E0-8863093AA9F6}"/>
              </a:ext>
            </a:extLst>
          </p:cNvPr>
          <p:cNvSpPr txBox="1"/>
          <p:nvPr/>
        </p:nvSpPr>
        <p:spPr>
          <a:xfrm>
            <a:off x="323529" y="2381790"/>
            <a:ext cx="8452171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«Оптимизация процесса вовлечения в проектную деятельность обучающихся 8-9 классов для достижения метапредметных результатов, способствующих повышению эффективности своей деятельности в 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МБОУ 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«СОШ № 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115 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г. Челябинска»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6C5848D-E353-4493-B4C3-0DA0BB73400D}"/>
              </a:ext>
            </a:extLst>
          </p:cNvPr>
          <p:cNvSpPr txBox="1"/>
          <p:nvPr/>
        </p:nvSpPr>
        <p:spPr>
          <a:xfrm>
            <a:off x="2393467" y="6028689"/>
            <a:ext cx="399586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 - 2024</a:t>
            </a:r>
          </a:p>
        </p:txBody>
      </p:sp>
      <p:sp>
        <p:nvSpPr>
          <p:cNvPr id="18" name="TextBox 12"/>
          <p:cNvSpPr txBox="1">
            <a:spLocks noChangeArrowheads="1"/>
          </p:cNvSpPr>
          <p:nvPr/>
        </p:nvSpPr>
        <p:spPr bwMode="auto">
          <a:xfrm>
            <a:off x="3491880" y="5119688"/>
            <a:ext cx="533998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Пикатова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Н.Б.,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r"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«СОШ 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115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г. Челябинска»</a:t>
            </a:r>
          </a:p>
        </p:txBody>
      </p:sp>
      <p:pic>
        <p:nvPicPr>
          <p:cNvPr id="12" name="drawingObject1"/>
          <p:cNvPicPr/>
          <p:nvPr/>
        </p:nvPicPr>
        <p:blipFill>
          <a:blip r:embed="rId3" cstate="print"/>
          <a:stretch/>
        </p:blipFill>
        <p:spPr>
          <a:xfrm>
            <a:off x="182666" y="50848"/>
            <a:ext cx="720725" cy="9264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5491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3314</TotalTime>
  <Words>569</Words>
  <Application>Microsoft Office PowerPoint</Application>
  <PresentationFormat>Экран (4:3)</PresentationFormat>
  <Paragraphs>98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Челябинская область</vt:lpstr>
      <vt:lpstr>Презентация PowerPoint</vt:lpstr>
      <vt:lpstr>Челябинская область</vt:lpstr>
      <vt:lpstr>Челябинская область</vt:lpstr>
      <vt:lpstr>Презентация PowerPoint</vt:lpstr>
      <vt:lpstr>Презентация PowerPoint</vt:lpstr>
      <vt:lpstr> Маршрутный лист администрации «Оптимизация процесса вовлечения в проектную деятельность обучающихся 8-9 классов для достижения метапредметных результатов, способствующих повышению эффективности своей деятельности  в МБОУ «СОШ №  115 г. Челябинска» </vt:lpstr>
      <vt:lpstr>Презентация PowerPoint</vt:lpstr>
      <vt:lpstr>Челябинская область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организации</dc:title>
  <dc:creator>Шиянова Елена Николаевна</dc:creator>
  <cp:lastModifiedBy>Екатерина</cp:lastModifiedBy>
  <cp:revision>350</cp:revision>
  <cp:lastPrinted>2023-10-09T08:19:13Z</cp:lastPrinted>
  <dcterms:created xsi:type="dcterms:W3CDTF">2018-08-20T14:01:12Z</dcterms:created>
  <dcterms:modified xsi:type="dcterms:W3CDTF">2024-11-29T06:55:52Z</dcterms:modified>
</cp:coreProperties>
</file>